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81" r:id="rId6"/>
    <p:sldId id="260" r:id="rId7"/>
    <p:sldId id="261" r:id="rId8"/>
    <p:sldId id="263" r:id="rId9"/>
    <p:sldId id="265" r:id="rId10"/>
    <p:sldId id="276" r:id="rId11"/>
    <p:sldId id="266" r:id="rId12"/>
    <p:sldId id="267" r:id="rId13"/>
    <p:sldId id="280" r:id="rId14"/>
    <p:sldId id="270" r:id="rId15"/>
    <p:sldId id="269" r:id="rId16"/>
    <p:sldId id="271" r:id="rId17"/>
    <p:sldId id="292" r:id="rId18"/>
    <p:sldId id="272" r:id="rId19"/>
    <p:sldId id="288" r:id="rId20"/>
    <p:sldId id="273" r:id="rId21"/>
    <p:sldId id="287" r:id="rId22"/>
    <p:sldId id="274" r:id="rId23"/>
    <p:sldId id="284" r:id="rId24"/>
    <p:sldId id="293" r:id="rId25"/>
    <p:sldId id="279" r:id="rId26"/>
    <p:sldId id="277" r:id="rId27"/>
    <p:sldId id="278" r:id="rId28"/>
    <p:sldId id="285" r:id="rId29"/>
    <p:sldId id="283" r:id="rId30"/>
    <p:sldId id="289" r:id="rId31"/>
    <p:sldId id="286" r:id="rId32"/>
    <p:sldId id="290" r:id="rId33"/>
    <p:sldId id="291" r:id="rId34"/>
    <p:sldId id="27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0CACF-7B32-4B71-A85A-EED985E99550}" type="datetimeFigureOut">
              <a:rPr lang="en-IN" smtClean="0"/>
              <a:t>25-07-2022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DA43D-1E46-4386-952D-8E4D2B015D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01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DA43D-1E46-4386-952D-8E4D2B015DB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776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649DB4C-70CB-4BE4-BC2E-263FB6B3A4A2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4FF7-357F-4BAD-B16B-909CF29172C8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4068F23-F332-4887-A3D5-CE3CFD0556D9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7F920ED-F4B6-4B02-86E0-98AAE6F89405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8D08B05-211D-4C43-8524-E18505EFC1F9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03796-9A76-42A2-9DE5-5107BE2989A9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84FA-4B9C-4529-8B5F-833CFC034E76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8B9A1-B60F-4422-B2A4-3898738100E6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5E77399-453F-4589-B509-F69CCF67ECB8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71160" y="6362195"/>
            <a:ext cx="2910840" cy="365125"/>
          </a:xfrm>
        </p:spPr>
        <p:txBody>
          <a:bodyPr/>
          <a:lstStyle/>
          <a:p>
            <a:fld id="{9DFC64E8-225C-42BF-B246-C8EFFBBC0E52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4495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31300" y="6400295"/>
            <a:ext cx="2743200" cy="365125"/>
          </a:xfrm>
        </p:spPr>
        <p:txBody>
          <a:bodyPr/>
          <a:lstStyle>
            <a:lvl1pPr>
              <a:defRPr sz="24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5CD23-0F5A-4132-B53F-F61C42B49EA3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EEA2-F2C7-4CA7-8A3A-2295C8FE0EAE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0520B-E7CE-4B66-844D-7B3251546F4D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1F72-2D1C-47AD-825A-CD4430B075F6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45E3-CDED-4BCF-9B81-5DAD7FDDC5C5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C243-BE47-4F10-8EB3-78CBBCE663D4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5FFCF-274A-4FA5-9785-43AE31B3F07E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52979-B92C-4832-9692-2B92DA80E26F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godb.com/products/compas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3116" y="760216"/>
            <a:ext cx="10768884" cy="1825096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Garamond" panose="02020404030301010803" pitchFamily="18" charset="0"/>
              </a:rPr>
              <a:t>                          MOVIEHUB – </a:t>
            </a:r>
            <a:br>
              <a:rPr lang="en-US" b="1" dirty="0" smtClean="0">
                <a:latin typeface="Garamond" panose="02020404030301010803" pitchFamily="18" charset="0"/>
              </a:rPr>
            </a:br>
            <a:r>
              <a:rPr lang="en-US" b="1" dirty="0" smtClean="0">
                <a:latin typeface="Garamond" panose="02020404030301010803" pitchFamily="18" charset="0"/>
              </a:rPr>
              <a:t>THE</a:t>
            </a:r>
            <a:r>
              <a:rPr lang="en-US" b="1" dirty="0">
                <a:latin typeface="Garamond" panose="02020404030301010803" pitchFamily="18" charset="0"/>
              </a:rPr>
              <a:t> </a:t>
            </a:r>
            <a:r>
              <a:rPr lang="en-US" b="1" dirty="0" smtClean="0">
                <a:latin typeface="Garamond" panose="02020404030301010803" pitchFamily="18" charset="0"/>
              </a:rPr>
              <a:t>Movie </a:t>
            </a:r>
            <a:r>
              <a:rPr lang="en-US" b="1" dirty="0">
                <a:latin typeface="Garamond" panose="02020404030301010803" pitchFamily="18" charset="0"/>
              </a:rPr>
              <a:t>Application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53824" y="3156756"/>
            <a:ext cx="5743977" cy="2163651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>
                <a:latin typeface="Garamond" panose="02020404030301010803" pitchFamily="18" charset="0"/>
              </a:rPr>
              <a:t>Presented by</a:t>
            </a:r>
          </a:p>
          <a:p>
            <a:pPr algn="r"/>
            <a:r>
              <a:rPr lang="en-IN" sz="2400" dirty="0" err="1">
                <a:latin typeface="Garamond" panose="02020404030301010803" pitchFamily="18" charset="0"/>
              </a:rPr>
              <a:t>Pranay</a:t>
            </a:r>
            <a:r>
              <a:rPr lang="en-IN" sz="2400" dirty="0">
                <a:latin typeface="Garamond" panose="02020404030301010803" pitchFamily="18" charset="0"/>
              </a:rPr>
              <a:t> Kumar </a:t>
            </a:r>
            <a:r>
              <a:rPr lang="en-IN" sz="2400" dirty="0" err="1">
                <a:latin typeface="Garamond" panose="02020404030301010803" pitchFamily="18" charset="0"/>
              </a:rPr>
              <a:t>Rayarao</a:t>
            </a:r>
            <a:endParaRPr lang="en-IN" sz="2400" dirty="0">
              <a:latin typeface="Garamond" panose="02020404030301010803" pitchFamily="18" charset="0"/>
            </a:endParaRPr>
          </a:p>
          <a:p>
            <a:pPr algn="r"/>
            <a:r>
              <a:rPr lang="en-IN" sz="2400" dirty="0" smtClean="0">
                <a:latin typeface="Garamond" panose="02020404030301010803" pitchFamily="18" charset="0"/>
              </a:rPr>
              <a:t>Vincy Jeba </a:t>
            </a:r>
            <a:r>
              <a:rPr lang="en-IN" sz="2400" dirty="0" err="1">
                <a:latin typeface="Garamond" panose="02020404030301010803" pitchFamily="18" charset="0"/>
              </a:rPr>
              <a:t>Shanthi</a:t>
            </a:r>
            <a:endParaRPr lang="en-IN" sz="2400" dirty="0">
              <a:latin typeface="Garamond" panose="02020404030301010803" pitchFamily="18" charset="0"/>
            </a:endParaRPr>
          </a:p>
          <a:p>
            <a:pPr algn="r"/>
            <a:r>
              <a:rPr lang="en-IN" sz="2400" dirty="0" err="1">
                <a:latin typeface="Garamond" panose="02020404030301010803" pitchFamily="18" charset="0"/>
              </a:rPr>
              <a:t>Yaswantha</a:t>
            </a:r>
            <a:r>
              <a:rPr lang="en-IN" sz="2400" dirty="0">
                <a:latin typeface="Garamond" panose="02020404030301010803" pitchFamily="18" charset="0"/>
              </a:rPr>
              <a:t> </a:t>
            </a:r>
            <a:r>
              <a:rPr lang="en-IN" sz="2400" dirty="0" err="1">
                <a:latin typeface="Garamond" panose="02020404030301010803" pitchFamily="18" charset="0"/>
              </a:rPr>
              <a:t>Nagarjuna</a:t>
            </a:r>
            <a:r>
              <a:rPr lang="en-IN" sz="2400" dirty="0">
                <a:latin typeface="Garamond" panose="02020404030301010803" pitchFamily="18" charset="0"/>
              </a:rPr>
              <a:t> </a:t>
            </a:r>
            <a:r>
              <a:rPr lang="en-IN" sz="2400" dirty="0" err="1">
                <a:latin typeface="Garamond" panose="02020404030301010803" pitchFamily="18" charset="0"/>
              </a:rPr>
              <a:t>Konijeti</a:t>
            </a:r>
            <a:endParaRPr lang="en-IN" sz="2400" dirty="0">
              <a:latin typeface="Garamond" panose="02020404030301010803" pitchFamily="18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87887" y="3835758"/>
            <a:ext cx="2975020" cy="1368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>
                <a:latin typeface="Garamond" panose="02020404030301010803" pitchFamily="18" charset="0"/>
              </a:rPr>
              <a:t>Date: 26-07-2022</a:t>
            </a:r>
          </a:p>
          <a:p>
            <a:r>
              <a:rPr lang="en-IN" dirty="0" smtClean="0">
                <a:latin typeface="Garamond" panose="02020404030301010803" pitchFamily="18" charset="0"/>
              </a:rPr>
              <a:t>Place: </a:t>
            </a:r>
            <a:r>
              <a:rPr lang="en-IN" sz="2400" dirty="0" smtClean="0">
                <a:latin typeface="Garamond" panose="02020404030301010803" pitchFamily="18" charset="0"/>
              </a:rPr>
              <a:t>Microsoft-teams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9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472637"/>
            <a:ext cx="8610600" cy="1293028"/>
          </a:xfrm>
        </p:spPr>
        <p:txBody>
          <a:bodyPr/>
          <a:lstStyle/>
          <a:p>
            <a:r>
              <a:rPr lang="en-IN" b="1" dirty="0" smtClean="0">
                <a:latin typeface="Garamond" panose="02020404030301010803" pitchFamily="18" charset="0"/>
              </a:rPr>
              <a:t>Movie Service</a:t>
            </a:r>
            <a:endParaRPr lang="en-IN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49" y="1765665"/>
            <a:ext cx="10926651" cy="3482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ounded Rectangular Callout 9"/>
          <p:cNvSpPr/>
          <p:nvPr/>
        </p:nvSpPr>
        <p:spPr>
          <a:xfrm>
            <a:off x="1088266" y="5741994"/>
            <a:ext cx="1807334" cy="396274"/>
          </a:xfrm>
          <a:prstGeom prst="wedgeRoundRectCallout">
            <a:avLst>
              <a:gd name="adj1" fmla="val -36073"/>
              <a:gd name="adj2" fmla="val -2113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</a:rPr>
              <a:t>Add to favourite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855336" y="5682554"/>
            <a:ext cx="2150771" cy="396274"/>
          </a:xfrm>
          <a:prstGeom prst="wedgeRoundRectCallout">
            <a:avLst>
              <a:gd name="adj1" fmla="val -15735"/>
              <a:gd name="adj2" fmla="val -1943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IN" b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View Movie Details</a:t>
            </a:r>
            <a:endParaRPr lang="en-IN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8025688" y="5682554"/>
            <a:ext cx="1311495" cy="396274"/>
          </a:xfrm>
          <a:prstGeom prst="wedgeRoundRectCallout">
            <a:avLst>
              <a:gd name="adj1" fmla="val 7533"/>
              <a:gd name="adj2" fmla="val -22623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IN" b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Play Movie </a:t>
            </a:r>
            <a:endParaRPr lang="en-IN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379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2721" y="396648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Popular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71286"/>
            <a:ext cx="10820400" cy="4347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9564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469627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Trending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5109"/>
          <a:stretch/>
        </p:blipFill>
        <p:spPr>
          <a:xfrm>
            <a:off x="685800" y="1854558"/>
            <a:ext cx="10820400" cy="4545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19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9370"/>
            <a:ext cx="8610600" cy="1293028"/>
          </a:xfrm>
        </p:spPr>
        <p:txBody>
          <a:bodyPr/>
          <a:lstStyle/>
          <a:p>
            <a:r>
              <a:rPr lang="en-US" b="1" dirty="0" smtClean="0">
                <a:latin typeface="Garamond" panose="02020404030301010803" pitchFamily="18" charset="0"/>
              </a:rPr>
              <a:t>View movie details</a:t>
            </a:r>
            <a:endParaRPr lang="en-IN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32398"/>
            <a:ext cx="10820401" cy="4756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2043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2721" y="274100"/>
            <a:ext cx="8610600" cy="1128821"/>
          </a:xfrm>
        </p:spPr>
        <p:txBody>
          <a:bodyPr/>
          <a:lstStyle/>
          <a:p>
            <a:r>
              <a:rPr lang="en-US" b="1" dirty="0" smtClean="0">
                <a:latin typeface="Garamond" panose="02020404030301010803" pitchFamily="18" charset="0"/>
              </a:rPr>
              <a:t>Play movie</a:t>
            </a:r>
            <a:endParaRPr lang="en-IN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6682"/>
          <a:stretch/>
        </p:blipFill>
        <p:spPr>
          <a:xfrm>
            <a:off x="808149" y="1777285"/>
            <a:ext cx="10479110" cy="4456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598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1202" y="339447"/>
            <a:ext cx="8904668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User </a:t>
            </a:r>
            <a:r>
              <a:rPr lang="en-US" b="1" dirty="0" smtClean="0">
                <a:latin typeface="Garamond" panose="02020404030301010803" pitchFamily="18" charset="0"/>
              </a:rPr>
              <a:t>Registration</a:t>
            </a:r>
            <a:endParaRPr lang="en-IN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7738" y="1993746"/>
            <a:ext cx="5878132" cy="433186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aramond" panose="02020404030301010803" pitchFamily="18" charset="0"/>
              </a:rPr>
              <a:t>First time user can register/ create his/her account</a:t>
            </a:r>
            <a:endParaRPr lang="en-IN" sz="280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68756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530" t="7592" r="3452" b="11568"/>
          <a:stretch/>
        </p:blipFill>
        <p:spPr>
          <a:xfrm>
            <a:off x="6465193" y="3013127"/>
            <a:ext cx="3786389" cy="14424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395" r="6127"/>
          <a:stretch/>
        </p:blipFill>
        <p:spPr>
          <a:xfrm>
            <a:off x="944995" y="1632475"/>
            <a:ext cx="3872781" cy="46266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" r="3552"/>
          <a:stretch/>
        </p:blipFill>
        <p:spPr>
          <a:xfrm>
            <a:off x="7064060" y="4941467"/>
            <a:ext cx="2588653" cy="10669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318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 panose="02020404030301010803" pitchFamily="18" charset="0"/>
              </a:rPr>
              <a:t>USER Login</a:t>
            </a:r>
            <a:endParaRPr lang="en-IN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051" y="2149470"/>
            <a:ext cx="5599172" cy="402412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Registered user can login using email id and password</a:t>
            </a:r>
          </a:p>
          <a:p>
            <a:endParaRPr lang="en-IN" sz="240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803" y="2461712"/>
            <a:ext cx="4649793" cy="31102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817" t="28159" r="15825" b="20672"/>
          <a:stretch/>
        </p:blipFill>
        <p:spPr>
          <a:xfrm>
            <a:off x="1210615" y="3186149"/>
            <a:ext cx="4069723" cy="13522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1" y="4945487"/>
            <a:ext cx="2614410" cy="11456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366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 panose="02020404030301010803" pitchFamily="18" charset="0"/>
              </a:rPr>
              <a:t>User  home-page </a:t>
            </a:r>
            <a:endParaRPr lang="en-IN" b="1" dirty="0">
              <a:latin typeface="Garamond" panose="02020404030301010803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158" y="2193925"/>
            <a:ext cx="10566042" cy="4024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34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599" y="259387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User Profile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1163" y="4836669"/>
            <a:ext cx="5630425" cy="115728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User can edit their profile and upload profile picture.</a:t>
            </a:r>
            <a:endParaRPr lang="en-IN" sz="2400" dirty="0">
              <a:latin typeface="Garamond" panose="02020404030301010803" pitchFamily="18" charset="0"/>
            </a:endParaRPr>
          </a:p>
          <a:p>
            <a:endParaRPr lang="en-IN" sz="240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186" b="13838"/>
          <a:stretch/>
        </p:blipFill>
        <p:spPr>
          <a:xfrm>
            <a:off x="888642" y="1552415"/>
            <a:ext cx="3606084" cy="44105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140" b="10356"/>
          <a:stretch/>
        </p:blipFill>
        <p:spPr>
          <a:xfrm>
            <a:off x="5471164" y="1552415"/>
            <a:ext cx="5630425" cy="28779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517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8479" y="429522"/>
            <a:ext cx="8610600" cy="1293028"/>
          </a:xfrm>
        </p:spPr>
        <p:txBody>
          <a:bodyPr/>
          <a:lstStyle/>
          <a:p>
            <a:r>
              <a:rPr lang="en-US" b="1" dirty="0" smtClean="0">
                <a:latin typeface="Garamond" panose="02020404030301010803" pitchFamily="18" charset="0"/>
              </a:rPr>
              <a:t>Edit user profile</a:t>
            </a:r>
            <a:endParaRPr lang="en-IN" b="1" dirty="0">
              <a:latin typeface="Garamond" panose="02020404030301010803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3207" y="1865574"/>
            <a:ext cx="4089693" cy="43916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327" t="18226" r="17225" b="15393"/>
          <a:stretch/>
        </p:blipFill>
        <p:spPr>
          <a:xfrm>
            <a:off x="3001707" y="4275786"/>
            <a:ext cx="1764406" cy="10560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741"/>
          <a:stretch/>
        </p:blipFill>
        <p:spPr>
          <a:xfrm>
            <a:off x="640259" y="1722550"/>
            <a:ext cx="1626423" cy="14070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479" y="1722550"/>
            <a:ext cx="1534732" cy="14070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59" y="4275786"/>
            <a:ext cx="1626423" cy="13780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555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481038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About </a:t>
            </a:r>
            <a:r>
              <a:rPr lang="en-US" b="1" dirty="0" smtClean="0">
                <a:latin typeface="Garamond" panose="02020404030301010803" pitchFamily="18" charset="0"/>
              </a:rPr>
              <a:t>Movie-</a:t>
            </a:r>
            <a:r>
              <a:rPr lang="en-US" b="1" dirty="0" err="1" smtClean="0">
                <a:latin typeface="Garamond" panose="02020404030301010803" pitchFamily="18" charset="0"/>
              </a:rPr>
              <a:t>HuB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4219"/>
            <a:ext cx="10820400" cy="4375092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All </a:t>
            </a:r>
            <a:r>
              <a:rPr lang="en-US" sz="2400" dirty="0">
                <a:latin typeface="Garamond" panose="02020404030301010803" pitchFamily="18" charset="0"/>
              </a:rPr>
              <a:t>the internet user can access the </a:t>
            </a:r>
            <a:r>
              <a:rPr lang="en-US" sz="2400" dirty="0" smtClean="0">
                <a:latin typeface="Garamond" panose="02020404030301010803" pitchFamily="18" charset="0"/>
              </a:rPr>
              <a:t>movie-hub.</a:t>
            </a:r>
            <a:endParaRPr lang="en-US" sz="2400" dirty="0">
              <a:latin typeface="Garamond" panose="02020404030301010803" pitchFamily="18" charset="0"/>
            </a:endParaRPr>
          </a:p>
          <a:p>
            <a:r>
              <a:rPr lang="en-US" sz="2400" dirty="0">
                <a:latin typeface="Garamond" panose="02020404030301010803" pitchFamily="18" charset="0"/>
              </a:rPr>
              <a:t>Allow smart </a:t>
            </a:r>
            <a:r>
              <a:rPr lang="en-US" sz="2400" dirty="0" smtClean="0">
                <a:latin typeface="Garamond" panose="02020404030301010803" pitchFamily="18" charset="0"/>
              </a:rPr>
              <a:t>search. 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Also </a:t>
            </a:r>
            <a:r>
              <a:rPr lang="en-US" sz="2400" dirty="0">
                <a:latin typeface="Garamond" panose="02020404030301010803" pitchFamily="18" charset="0"/>
              </a:rPr>
              <a:t>find popular and trending movies.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User can play the movie, </a:t>
            </a:r>
            <a:r>
              <a:rPr lang="en-US" sz="2400" dirty="0" smtClean="0">
                <a:latin typeface="Garamond" panose="02020404030301010803" pitchFamily="18" charset="0"/>
              </a:rPr>
              <a:t>view the </a:t>
            </a:r>
            <a:r>
              <a:rPr lang="en-US" sz="2400" dirty="0">
                <a:latin typeface="Garamond" panose="02020404030301010803" pitchFamily="18" charset="0"/>
              </a:rPr>
              <a:t>movie details etc</a:t>
            </a:r>
            <a:r>
              <a:rPr lang="en-US" sz="2400" dirty="0" smtClean="0">
                <a:latin typeface="Garamond" panose="02020404030301010803" pitchFamily="18" charset="0"/>
              </a:rPr>
              <a:t>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Movie app provides many features for registered users.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For registered user- favorite, watch later</a:t>
            </a:r>
            <a:endParaRPr lang="en-US" sz="2400" dirty="0">
              <a:latin typeface="Garamond" panose="02020404030301010803" pitchFamily="18" charset="0"/>
            </a:endParaRPr>
          </a:p>
          <a:p>
            <a:r>
              <a:rPr lang="en-US" sz="2400" dirty="0">
                <a:latin typeface="Garamond" panose="02020404030301010803" pitchFamily="18" charset="0"/>
              </a:rPr>
              <a:t>Recommend movies to </a:t>
            </a:r>
            <a:r>
              <a:rPr lang="en-US" sz="2400" dirty="0" smtClean="0">
                <a:latin typeface="Garamond" panose="02020404030301010803" pitchFamily="18" charset="0"/>
              </a:rPr>
              <a:t>user. </a:t>
            </a:r>
            <a:endParaRPr lang="en-US" sz="2400" dirty="0">
              <a:latin typeface="Garamond" panose="02020404030301010803" pitchFamily="18" charset="0"/>
            </a:endParaRPr>
          </a:p>
          <a:p>
            <a:r>
              <a:rPr lang="en-US" sz="2400" dirty="0">
                <a:latin typeface="Garamond" panose="02020404030301010803" pitchFamily="18" charset="0"/>
              </a:rPr>
              <a:t>Allow users to edit their profile and upload profile picture. </a:t>
            </a:r>
            <a:endParaRPr lang="en-US" sz="2400" dirty="0" smtClean="0">
              <a:latin typeface="Garamond" panose="02020404030301010803" pitchFamily="18" charset="0"/>
            </a:endParaRPr>
          </a:p>
          <a:p>
            <a:r>
              <a:rPr lang="en-US" sz="2400" dirty="0">
                <a:latin typeface="Garamond" panose="02020404030301010803" pitchFamily="18" charset="0"/>
              </a:rPr>
              <a:t>Friendly User Interface</a:t>
            </a:r>
          </a:p>
          <a:p>
            <a:pPr marL="0" indent="0">
              <a:buNone/>
            </a:pPr>
            <a:endParaRPr lang="en-US" sz="2400" dirty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  <a:p>
            <a:endParaRPr lang="en-IN" sz="2400" dirty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  <a:p>
            <a:endParaRPr lang="en-IN" sz="2400" dirty="0">
              <a:latin typeface="Garamond" panose="02020404030301010803" pitchFamily="18" charset="0"/>
            </a:endParaRPr>
          </a:p>
          <a:p>
            <a:endParaRPr lang="en-IN" sz="240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72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2721" y="378007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User Favorite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1035"/>
            <a:ext cx="10807521" cy="454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0312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1" y="390009"/>
            <a:ext cx="8610600" cy="1293028"/>
          </a:xfrm>
        </p:spPr>
        <p:txBody>
          <a:bodyPr/>
          <a:lstStyle/>
          <a:p>
            <a:r>
              <a:rPr lang="en-US" b="1" dirty="0" smtClean="0">
                <a:latin typeface="Garamond" panose="02020404030301010803" pitchFamily="18" charset="0"/>
              </a:rPr>
              <a:t>Watch later</a:t>
            </a:r>
            <a:endParaRPr lang="en-IN" b="1" dirty="0">
              <a:latin typeface="Garamond" panose="02020404030301010803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339" y="1880315"/>
            <a:ext cx="10797862" cy="4337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70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429522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User Recommendation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4160"/>
            <a:ext cx="10820400" cy="435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2401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User Logout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194560"/>
            <a:ext cx="10820400" cy="3953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111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 panose="02020404030301010803" pitchFamily="18" charset="0"/>
              </a:rPr>
              <a:t>Admin login</a:t>
            </a:r>
            <a:endParaRPr lang="en-IN" b="1" dirty="0">
              <a:latin typeface="Garamond" panose="02020404030301010803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12" r="3476"/>
          <a:stretch/>
        </p:blipFill>
        <p:spPr>
          <a:xfrm>
            <a:off x="1056068" y="2459865"/>
            <a:ext cx="5589431" cy="34122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036" y="3860774"/>
            <a:ext cx="2220527" cy="10646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873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596947"/>
            <a:ext cx="8610600" cy="1293028"/>
          </a:xfrm>
        </p:spPr>
        <p:txBody>
          <a:bodyPr/>
          <a:lstStyle/>
          <a:p>
            <a:r>
              <a:rPr lang="en-US" b="1" dirty="0" smtClean="0">
                <a:latin typeface="Garamond" panose="02020404030301010803" pitchFamily="18" charset="0"/>
              </a:rPr>
              <a:t>Admin</a:t>
            </a:r>
            <a:endParaRPr lang="en-IN" b="1" dirty="0">
              <a:latin typeface="Garamond" panose="02020404030301010803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128" y="2434109"/>
            <a:ext cx="4240266" cy="29952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89" y="2434108"/>
            <a:ext cx="1438476" cy="5525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396" y="1889975"/>
            <a:ext cx="6813104" cy="397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0959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5444" y="321972"/>
            <a:ext cx="8610600" cy="1293028"/>
          </a:xfrm>
        </p:spPr>
        <p:txBody>
          <a:bodyPr/>
          <a:lstStyle/>
          <a:p>
            <a:r>
              <a:rPr lang="en-US" b="1" dirty="0" smtClean="0">
                <a:latin typeface="Garamond" panose="02020404030301010803" pitchFamily="18" charset="0"/>
              </a:rPr>
              <a:t>ADD MOVIE</a:t>
            </a:r>
            <a:endParaRPr lang="en-IN" b="1" dirty="0">
              <a:latin typeface="Garamond" panose="02020404030301010803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5"/>
          <a:stretch/>
        </p:blipFill>
        <p:spPr>
          <a:xfrm>
            <a:off x="955809" y="1842550"/>
            <a:ext cx="3268461" cy="44432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744" y="5041188"/>
            <a:ext cx="2686107" cy="10764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910" y="1799118"/>
            <a:ext cx="6915955" cy="26698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96306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455280"/>
            <a:ext cx="8610600" cy="1293028"/>
          </a:xfrm>
        </p:spPr>
        <p:txBody>
          <a:bodyPr/>
          <a:lstStyle/>
          <a:p>
            <a:r>
              <a:rPr lang="en-US" b="1" dirty="0" smtClean="0">
                <a:latin typeface="Garamond" panose="02020404030301010803" pitchFamily="18" charset="0"/>
              </a:rPr>
              <a:t>Delete movie</a:t>
            </a:r>
            <a:endParaRPr lang="en-IN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342" t="4359" b="6296"/>
          <a:stretch/>
        </p:blipFill>
        <p:spPr>
          <a:xfrm>
            <a:off x="8912180" y="2756079"/>
            <a:ext cx="2490989" cy="11636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697"/>
          <a:stretch/>
        </p:blipFill>
        <p:spPr>
          <a:xfrm>
            <a:off x="685800" y="1902854"/>
            <a:ext cx="7542727" cy="33790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ounded Rectangular Callout 5"/>
          <p:cNvSpPr/>
          <p:nvPr/>
        </p:nvSpPr>
        <p:spPr>
          <a:xfrm>
            <a:off x="1066799" y="5486792"/>
            <a:ext cx="1496007" cy="450256"/>
          </a:xfrm>
          <a:prstGeom prst="wedgeRoundRectCallout">
            <a:avLst>
              <a:gd name="adj1" fmla="val -31772"/>
              <a:gd name="adj2" fmla="val -14058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Delete Movie</a:t>
            </a:r>
            <a:endParaRPr lang="en-IN" sz="16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460731" y="5416210"/>
            <a:ext cx="1468104" cy="450256"/>
          </a:xfrm>
          <a:prstGeom prst="wedgeRoundRectCallout">
            <a:avLst>
              <a:gd name="adj1" fmla="val -32796"/>
              <a:gd name="adj2" fmla="val -11770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Update Movie</a:t>
            </a:r>
            <a:endParaRPr lang="en-IN" sz="16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842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085" y="429618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update movie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37" b="-1"/>
          <a:stretch/>
        </p:blipFill>
        <p:spPr>
          <a:xfrm>
            <a:off x="7701566" y="1932335"/>
            <a:ext cx="3232597" cy="41722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" r="2569" b="6941"/>
          <a:stretch/>
        </p:blipFill>
        <p:spPr>
          <a:xfrm>
            <a:off x="1880315" y="5210319"/>
            <a:ext cx="2779049" cy="10101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137" r="445" b="2612"/>
          <a:stretch/>
        </p:blipFill>
        <p:spPr>
          <a:xfrm>
            <a:off x="850004" y="1932335"/>
            <a:ext cx="5937161" cy="273354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80599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00733"/>
            <a:ext cx="8610600" cy="1293028"/>
          </a:xfrm>
        </p:spPr>
        <p:txBody>
          <a:bodyPr/>
          <a:lstStyle/>
          <a:p>
            <a:r>
              <a:rPr lang="en-US" b="1" dirty="0" smtClean="0">
                <a:latin typeface="Garamond" panose="02020404030301010803" pitchFamily="18" charset="0"/>
              </a:rPr>
              <a:t>Admin Logout</a:t>
            </a:r>
            <a:endParaRPr lang="en-IN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 rotWithShape="1">
          <a:blip r:embed="rId2"/>
          <a:srcRect b="4364"/>
          <a:stretch/>
        </p:blipFill>
        <p:spPr>
          <a:xfrm>
            <a:off x="929074" y="3540165"/>
            <a:ext cx="2419433" cy="10386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070"/>
          <a:stretch/>
        </p:blipFill>
        <p:spPr>
          <a:xfrm>
            <a:off x="4417453" y="1593761"/>
            <a:ext cx="7088747" cy="44433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36703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358" y="545433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Architecture Diagram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58" y="1932446"/>
            <a:ext cx="10820400" cy="446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8727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087" y="1924002"/>
            <a:ext cx="8610600" cy="1503609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latin typeface="Garamond" panose="02020404030301010803" pitchFamily="18" charset="0"/>
              </a:rPr>
              <a:t>Movie-hub demo</a:t>
            </a:r>
            <a:endParaRPr lang="en-IN" sz="5400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41" y="1513711"/>
            <a:ext cx="1780704" cy="23241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708" y="1170532"/>
            <a:ext cx="1914792" cy="2667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26546"/>
          <a:stretch/>
        </p:blipFill>
        <p:spPr>
          <a:xfrm>
            <a:off x="447341" y="4540265"/>
            <a:ext cx="1962424" cy="15679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334" y="4540265"/>
            <a:ext cx="1895740" cy="1629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918" y="4668136"/>
            <a:ext cx="1905266" cy="14540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6600" y="4468907"/>
            <a:ext cx="1914792" cy="16393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3236" y="4650682"/>
            <a:ext cx="1895740" cy="14084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07159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082" y="716943"/>
            <a:ext cx="8610600" cy="1293028"/>
          </a:xfrm>
        </p:spPr>
        <p:txBody>
          <a:bodyPr/>
          <a:lstStyle/>
          <a:p>
            <a:r>
              <a:rPr lang="en-IN" dirty="0">
                <a:latin typeface="Garamond" panose="02020404030301010803" pitchFamily="18" charset="0"/>
              </a:rPr>
              <a:t>feature enhancement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Registered </a:t>
            </a:r>
            <a:r>
              <a:rPr lang="en-US" sz="2400" dirty="0">
                <a:latin typeface="Garamond" panose="02020404030301010803" pitchFamily="18" charset="0"/>
              </a:rPr>
              <a:t>user </a:t>
            </a:r>
            <a:r>
              <a:rPr lang="en-US" sz="2400" dirty="0" smtClean="0">
                <a:latin typeface="Garamond" panose="02020404030301010803" pitchFamily="18" charset="0"/>
              </a:rPr>
              <a:t>can create </a:t>
            </a:r>
            <a:r>
              <a:rPr lang="en-US" sz="2400" b="1" dirty="0" smtClean="0">
                <a:latin typeface="Garamond" panose="02020404030301010803" pitchFamily="18" charset="0"/>
              </a:rPr>
              <a:t>watch list</a:t>
            </a:r>
            <a:r>
              <a:rPr lang="en-US" sz="2400" dirty="0" smtClean="0">
                <a:latin typeface="Garamond" panose="02020404030301010803" pitchFamily="18" charset="0"/>
              </a:rPr>
              <a:t>.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User can give the </a:t>
            </a:r>
            <a:r>
              <a:rPr lang="en-US" sz="2400" b="1" dirty="0" smtClean="0">
                <a:latin typeface="Garamond" panose="02020404030301010803" pitchFamily="18" charset="0"/>
              </a:rPr>
              <a:t>rating</a:t>
            </a:r>
            <a:r>
              <a:rPr lang="en-US" sz="2400" dirty="0" smtClean="0">
                <a:latin typeface="Garamond" panose="02020404030301010803" pitchFamily="18" charset="0"/>
              </a:rPr>
              <a:t> for the movie.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Improve the recommendation for the user.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Forgot password – mail service</a:t>
            </a:r>
          </a:p>
          <a:p>
            <a:pPr marL="0" indent="0">
              <a:buNone/>
            </a:pPr>
            <a:endParaRPr lang="en-US" sz="2400" dirty="0" smtClean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5" name="Picture 2" descr="Animated film movie poster hi-res stock photography and images - Ala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4" y="2191581"/>
            <a:ext cx="1455313" cy="157122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all-E, movie, poster, HD phone wallpaper | Peakp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296" y="2318197"/>
            <a:ext cx="1291109" cy="154546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est Fantasy Movie Posters: Photo List of One Sheets for Fantasy Film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917" y="4206623"/>
            <a:ext cx="1390919" cy="176917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Amazon.com: Luca Poster Fantasy Movie Cartoon Canvas Prints for Boys Room  Decor Unframed 16x24in: Posters &amp; Prin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084" y="4652084"/>
            <a:ext cx="1268568" cy="162779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Pin by Loona ♡ on افلام | Good animated movies, New disney movies, Disney movie  poste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493" y="4520485"/>
            <a:ext cx="1489654" cy="17593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762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3470" y="2812114"/>
            <a:ext cx="8610600" cy="129302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Garamond" panose="02020404030301010803" pitchFamily="18" charset="0"/>
              </a:rPr>
              <a:t>Questions…?</a:t>
            </a:r>
            <a:endParaRPr lang="en-IN" sz="4800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028" name="Picture 4" descr="The Angry Birds Poster Animation Movie List 2016 12 - 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38" y="1648497"/>
            <a:ext cx="1700013" cy="16098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w Animated Movie Posters (Streaming &amp; Theaters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592" y="1648497"/>
            <a:ext cx="1467163" cy="16098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Ice Age Adventures of Buck Wild (2022) movie post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30"/>
          <a:stretch/>
        </p:blipFill>
        <p:spPr bwMode="auto">
          <a:xfrm>
            <a:off x="606335" y="3996969"/>
            <a:ext cx="1557316" cy="16310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Lion King (1994) - Posters — The Movie Database (TMDB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592" y="3996968"/>
            <a:ext cx="1467163" cy="1631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269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098" name="Picture 2" descr="The Peanuts Movie' Posters—And Why The Characters Look So Hyper-Detailed In  Th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493" y="2609968"/>
            <a:ext cx="1383406" cy="16446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Bug's Life Movie Poster | 1 Sheet (27x41) Original Vintage Movie Pos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482" y="2262240"/>
            <a:ext cx="1383584" cy="13504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ANGLED DISNEY MOVIE POSTER FILM A4 A3 ART PRINT CINEMA | eB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802" y="4459795"/>
            <a:ext cx="1428527" cy="16291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he Story of Ferdinand movie poster #1546143 - MoviePosters2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725" y="3924024"/>
            <a:ext cx="1309039" cy="16258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MOVIE &quot;Ice Age: Collision Course (3D)&quot; English Animation Movie at  Multiplexes &gt; Release on 15th July 2016 - Delhi Event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430" y="631065"/>
            <a:ext cx="1403797" cy="13198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685800" y="1950918"/>
            <a:ext cx="7981682" cy="4267768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aramond" panose="02020404030301010803" pitchFamily="18" charset="0"/>
              </a:rPr>
              <a:t>We </a:t>
            </a:r>
            <a:r>
              <a:rPr lang="en-US" sz="2800" dirty="0">
                <a:latin typeface="Garamond" panose="02020404030301010803" pitchFamily="18" charset="0"/>
              </a:rPr>
              <a:t>would like to take this opportunity to express </a:t>
            </a:r>
            <a:r>
              <a:rPr lang="en-US" sz="2800" dirty="0" smtClean="0">
                <a:latin typeface="Garamond" panose="02020404030301010803" pitchFamily="18" charset="0"/>
              </a:rPr>
              <a:t>our </a:t>
            </a:r>
            <a:r>
              <a:rPr lang="en-US" sz="2800" dirty="0">
                <a:latin typeface="Garamond" panose="02020404030301010803" pitchFamily="18" charset="0"/>
              </a:rPr>
              <a:t>gratitude and thanks </a:t>
            </a:r>
            <a:r>
              <a:rPr lang="en-US" sz="2800" dirty="0" smtClean="0">
                <a:latin typeface="Garamond" panose="02020404030301010803" pitchFamily="18" charset="0"/>
              </a:rPr>
              <a:t>to our </a:t>
            </a:r>
            <a:r>
              <a:rPr lang="en-US" sz="3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mentors,</a:t>
            </a:r>
          </a:p>
          <a:p>
            <a:pPr marL="0" indent="0">
              <a:buNone/>
            </a:pPr>
            <a:endParaRPr lang="en-US" sz="3200" dirty="0" smtClean="0">
              <a:solidFill>
                <a:prstClr val="black">
                  <a:lumMod val="85000"/>
                  <a:lumOff val="15000"/>
                </a:prstClr>
              </a:solidFill>
              <a:latin typeface="Garamond" panose="02020404030301010803"/>
            </a:endParaRPr>
          </a:p>
          <a:p>
            <a:pPr marL="742950" lvl="1" indent="-285750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Mr</a:t>
            </a:r>
            <a:r>
              <a:rPr lang="en-US" sz="26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 </a:t>
            </a:r>
            <a:r>
              <a:rPr lang="en-US" sz="2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Rajeswar</a:t>
            </a:r>
            <a:endParaRPr lang="en-US" sz="2600" dirty="0">
              <a:solidFill>
                <a:prstClr val="black">
                  <a:lumMod val="85000"/>
                  <a:lumOff val="15000"/>
                </a:prstClr>
              </a:solidFill>
              <a:latin typeface="Garamond" panose="02020404030301010803"/>
            </a:endParaRPr>
          </a:p>
          <a:p>
            <a:pPr marL="742950" lvl="1" indent="-285750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Mrs</a:t>
            </a:r>
            <a:r>
              <a:rPr lang="en-US" sz="26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 </a:t>
            </a:r>
            <a:r>
              <a:rPr lang="en-US" sz="2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Tabassum</a:t>
            </a:r>
            <a:r>
              <a:rPr lang="en-US" sz="26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 Hasan</a:t>
            </a:r>
          </a:p>
          <a:p>
            <a:pPr marL="742950" lvl="1" indent="-285750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Mrs</a:t>
            </a:r>
            <a:r>
              <a:rPr lang="en-US" sz="26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 </a:t>
            </a:r>
            <a:r>
              <a:rPr lang="en-US" sz="2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Gayatri</a:t>
            </a:r>
            <a:r>
              <a:rPr lang="en-IN" dirty="0" smtClean="0">
                <a:latin typeface="Garamond" panose="02020404030301010803" pitchFamily="18" charset="0"/>
              </a:rPr>
              <a:t> </a:t>
            </a:r>
            <a:endParaRPr lang="en-US" sz="2600" dirty="0">
              <a:solidFill>
                <a:prstClr val="black">
                  <a:lumMod val="85000"/>
                  <a:lumOff val="15000"/>
                </a:prstClr>
              </a:solidFill>
              <a:latin typeface="Garamond" panose="02020404030301010803"/>
            </a:endParaRPr>
          </a:p>
        </p:txBody>
      </p:sp>
      <p:pic>
        <p:nvPicPr>
          <p:cNvPr id="21" name="Picture 18" descr="Encanto Posters Give a New Look at the Characters - VitalThrills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339" y="4865963"/>
            <a:ext cx="1341241" cy="15592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249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573628" y="2113447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aramond" panose="02020404030301010803" pitchFamily="18" charset="0"/>
              </a:rPr>
              <a:t>THANK YOU…!</a:t>
            </a:r>
            <a:endParaRPr lang="en-IN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650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9929" y="365127"/>
            <a:ext cx="8610600" cy="1293028"/>
          </a:xfrm>
        </p:spPr>
        <p:txBody>
          <a:bodyPr/>
          <a:lstStyle/>
          <a:p>
            <a:r>
              <a:rPr lang="en-US" b="1" dirty="0" smtClean="0">
                <a:latin typeface="Garamond" panose="02020404030301010803" pitchFamily="18" charset="0"/>
              </a:rPr>
              <a:t>Flow Diagram-user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725"/>
          <a:stretch/>
        </p:blipFill>
        <p:spPr>
          <a:xfrm>
            <a:off x="785611" y="1871511"/>
            <a:ext cx="10689465" cy="43154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769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084" y="497640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Flow </a:t>
            </a:r>
            <a:r>
              <a:rPr lang="en-US" b="1" dirty="0" smtClean="0">
                <a:latin typeface="Garamond" panose="02020404030301010803" pitchFamily="18" charset="0"/>
              </a:rPr>
              <a:t>Diagram- Admin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710" y="2279561"/>
            <a:ext cx="8371267" cy="37328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3230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582765"/>
            <a:ext cx="8610600" cy="1293028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Tools And </a:t>
            </a:r>
            <a:r>
              <a:rPr lang="en-US" b="1" dirty="0" smtClean="0">
                <a:latin typeface="Garamond" panose="02020404030301010803" pitchFamily="18" charset="0"/>
              </a:rPr>
              <a:t>Technologies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75793"/>
            <a:ext cx="10820400" cy="4524502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Garamond" panose="02020404030301010803" pitchFamily="18" charset="0"/>
              </a:rPr>
              <a:t>Programming Language: </a:t>
            </a:r>
            <a:r>
              <a:rPr lang="en-US" sz="2400" dirty="0">
                <a:latin typeface="Garamond" panose="02020404030301010803" pitchFamily="18" charset="0"/>
              </a:rPr>
              <a:t>Java</a:t>
            </a:r>
          </a:p>
          <a:p>
            <a:r>
              <a:rPr lang="en-IN" sz="2400" b="1" dirty="0">
                <a:latin typeface="Garamond" panose="02020404030301010803" pitchFamily="18" charset="0"/>
              </a:rPr>
              <a:t>Libraries and frameworks: </a:t>
            </a:r>
            <a:r>
              <a:rPr lang="en-IN" sz="2400" dirty="0">
                <a:latin typeface="Garamond" panose="02020404030301010803" pitchFamily="18" charset="0"/>
              </a:rPr>
              <a:t>Spring Boot,  JPA</a:t>
            </a:r>
            <a:endParaRPr lang="en-US" sz="2400" dirty="0">
              <a:latin typeface="Garamond" panose="02020404030301010803" pitchFamily="18" charset="0"/>
            </a:endParaRPr>
          </a:p>
          <a:p>
            <a:r>
              <a:rPr lang="en-US" sz="2400" b="1" dirty="0">
                <a:latin typeface="Garamond" panose="02020404030301010803" pitchFamily="18" charset="0"/>
              </a:rPr>
              <a:t>UI and Web development frame works: </a:t>
            </a:r>
            <a:r>
              <a:rPr lang="en-US" sz="2400" dirty="0">
                <a:latin typeface="Garamond" panose="02020404030301010803" pitchFamily="18" charset="0"/>
              </a:rPr>
              <a:t>Angular</a:t>
            </a:r>
          </a:p>
          <a:p>
            <a:r>
              <a:rPr lang="en-IN" sz="2400" b="1" dirty="0" smtClean="0">
                <a:latin typeface="Garamond" panose="02020404030301010803" pitchFamily="18" charset="0"/>
              </a:rPr>
              <a:t>Script </a:t>
            </a:r>
            <a:r>
              <a:rPr lang="en-IN" sz="2400" b="1" dirty="0">
                <a:latin typeface="Garamond" panose="02020404030301010803" pitchFamily="18" charset="0"/>
              </a:rPr>
              <a:t>: </a:t>
            </a:r>
            <a:r>
              <a:rPr lang="en-IN" sz="2400" dirty="0">
                <a:latin typeface="Garamond" panose="02020404030301010803" pitchFamily="18" charset="0"/>
              </a:rPr>
              <a:t>J</a:t>
            </a:r>
            <a:r>
              <a:rPr lang="en-IN" sz="2400" dirty="0" smtClean="0">
                <a:latin typeface="Garamond" panose="02020404030301010803" pitchFamily="18" charset="0"/>
              </a:rPr>
              <a:t>avaScript </a:t>
            </a:r>
            <a:endParaRPr lang="en-IN" sz="2400" dirty="0">
              <a:latin typeface="Garamond" panose="02020404030301010803" pitchFamily="18" charset="0"/>
            </a:endParaRPr>
          </a:p>
          <a:p>
            <a:r>
              <a:rPr lang="en-IN" sz="2400" b="1" dirty="0">
                <a:latin typeface="Garamond" panose="02020404030301010803" pitchFamily="18" charset="0"/>
              </a:rPr>
              <a:t>Databases : </a:t>
            </a:r>
            <a:r>
              <a:rPr lang="en-IN" sz="2400" dirty="0">
                <a:latin typeface="Garamond" panose="02020404030301010803" pitchFamily="18" charset="0"/>
              </a:rPr>
              <a:t>MySQL, MongoDB </a:t>
            </a:r>
          </a:p>
          <a:p>
            <a:r>
              <a:rPr lang="en-IN" sz="2400" b="1" dirty="0">
                <a:latin typeface="Garamond" panose="02020404030301010803" pitchFamily="18" charset="0"/>
              </a:rPr>
              <a:t>Web technologies </a:t>
            </a:r>
            <a:r>
              <a:rPr lang="en-US" sz="2400" dirty="0">
                <a:latin typeface="Garamond" panose="02020404030301010803" pitchFamily="18" charset="0"/>
              </a:rPr>
              <a:t>: </a:t>
            </a:r>
            <a:r>
              <a:rPr lang="en-US" sz="2400" dirty="0">
                <a:solidFill>
                  <a:srgbClr val="282C34"/>
                </a:solidFill>
                <a:latin typeface="Garamond" panose="02020404030301010803" pitchFamily="18" charset="0"/>
              </a:rPr>
              <a:t>HTML, CSS, Bootstrap, Angular Material</a:t>
            </a:r>
            <a:endParaRPr lang="en-IN" sz="2400" dirty="0">
              <a:latin typeface="Garamond" panose="02020404030301010803" pitchFamily="18" charset="0"/>
            </a:endParaRPr>
          </a:p>
          <a:p>
            <a:r>
              <a:rPr lang="en-IN" sz="2400" b="1" dirty="0">
                <a:latin typeface="Garamond" panose="02020404030301010803" pitchFamily="18" charset="0"/>
              </a:rPr>
              <a:t>Testing tools and frameworks:  </a:t>
            </a:r>
            <a:r>
              <a:rPr lang="en-IN" sz="2400" dirty="0" smtClean="0">
                <a:latin typeface="Garamond" panose="02020404030301010803" pitchFamily="18" charset="0"/>
              </a:rPr>
              <a:t>Junit</a:t>
            </a:r>
            <a:endParaRPr lang="en-IN" sz="2400" dirty="0">
              <a:latin typeface="Garamond" panose="02020404030301010803" pitchFamily="18" charset="0"/>
            </a:endParaRPr>
          </a:p>
          <a:p>
            <a:r>
              <a:rPr lang="en-IN" sz="2400" b="1" dirty="0">
                <a:latin typeface="Garamond" panose="02020404030301010803" pitchFamily="18" charset="0"/>
              </a:rPr>
              <a:t>IDE: </a:t>
            </a:r>
            <a:r>
              <a:rPr lang="en-IN" sz="2400" dirty="0">
                <a:latin typeface="Garamond" panose="02020404030301010803" pitchFamily="18" charset="0"/>
              </a:rPr>
              <a:t>IntelliJ IDEA, Visual </a:t>
            </a:r>
            <a:r>
              <a:rPr lang="en-IN" sz="2400" dirty="0" smtClean="0">
                <a:latin typeface="Garamond" panose="02020404030301010803" pitchFamily="18" charset="0"/>
              </a:rPr>
              <a:t>Studio Code</a:t>
            </a:r>
            <a:endParaRPr lang="en-IN" sz="2400" dirty="0">
              <a:latin typeface="Garamond" panose="02020404030301010803" pitchFamily="18" charset="0"/>
            </a:endParaRPr>
          </a:p>
          <a:p>
            <a:r>
              <a:rPr lang="en-IN" sz="2400" b="1" dirty="0">
                <a:latin typeface="Garamond" panose="02020404030301010803" pitchFamily="18" charset="0"/>
              </a:rPr>
              <a:t>Database </a:t>
            </a:r>
            <a:r>
              <a:rPr lang="en-IN" sz="2400" b="1" dirty="0" smtClean="0">
                <a:latin typeface="Garamond" panose="02020404030301010803" pitchFamily="18" charset="0"/>
              </a:rPr>
              <a:t>modelling </a:t>
            </a:r>
            <a:r>
              <a:rPr lang="en-IN" sz="2400" b="1" dirty="0">
                <a:latin typeface="Garamond" panose="02020404030301010803" pitchFamily="18" charset="0"/>
              </a:rPr>
              <a:t>tools: </a:t>
            </a:r>
            <a:r>
              <a:rPr lang="en-IN" sz="2400" dirty="0">
                <a:latin typeface="Garamond" panose="02020404030301010803" pitchFamily="18" charset="0"/>
              </a:rPr>
              <a:t>MySQL Workbench,  MongoDB Compass</a:t>
            </a:r>
            <a:endParaRPr lang="en-IN" sz="2400" dirty="0">
              <a:latin typeface="Garamond" panose="02020404030301010803" pitchFamily="18" charset="0"/>
              <a:hlinkClick r:id="rId2"/>
            </a:endParaRPr>
          </a:p>
          <a:p>
            <a:endParaRPr lang="en-IN" sz="240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515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 panose="02020404030301010803" pitchFamily="18" charset="0"/>
              </a:rPr>
              <a:t>Micro-services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76170"/>
            <a:ext cx="4478628" cy="4024125"/>
          </a:xfrm>
        </p:spPr>
        <p:txBody>
          <a:bodyPr/>
          <a:lstStyle/>
          <a:p>
            <a:pPr marL="285750" lvl="0" indent="-285750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User authentication service</a:t>
            </a:r>
          </a:p>
          <a:p>
            <a:pPr marL="285750" lvl="0" indent="-285750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Movie application service</a:t>
            </a:r>
          </a:p>
          <a:p>
            <a:pPr marL="285750" lvl="0" indent="-285750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API gateway</a:t>
            </a:r>
          </a:p>
          <a:p>
            <a:pPr marL="285750" lvl="0" indent="-285750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Discovery service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753" y="2173310"/>
            <a:ext cx="6963747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67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867" y="2223111"/>
            <a:ext cx="6207617" cy="172061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Times New Roman" pitchFamily="18" charset="0"/>
              </a:rPr>
              <a:t>Services are registered to the discovery server.</a:t>
            </a:r>
          </a:p>
          <a:p>
            <a:r>
              <a:rPr lang="en-US" sz="2400" dirty="0">
                <a:latin typeface="Garamond" panose="02020404030301010803" pitchFamily="18" charset="0"/>
                <a:cs typeface="Times New Roman" pitchFamily="18" charset="0"/>
              </a:rPr>
              <a:t>D</a:t>
            </a:r>
            <a:r>
              <a:rPr lang="en-US" sz="2400" dirty="0" smtClean="0">
                <a:latin typeface="Garamond" panose="02020404030301010803" pitchFamily="18" charset="0"/>
                <a:cs typeface="Times New Roman" pitchFamily="18" charset="0"/>
              </a:rPr>
              <a:t>iscovery </a:t>
            </a:r>
            <a:r>
              <a:rPr lang="en-US" sz="2400" dirty="0">
                <a:latin typeface="Garamond" panose="02020404030301010803" pitchFamily="18" charset="0"/>
                <a:cs typeface="Times New Roman" pitchFamily="18" charset="0"/>
              </a:rPr>
              <a:t>service listens for the registered service when they start up.</a:t>
            </a:r>
          </a:p>
          <a:p>
            <a:pPr marL="0" indent="0">
              <a:buNone/>
            </a:pPr>
            <a:endParaRPr lang="en-IN" sz="2400" dirty="0">
              <a:latin typeface="Garamond" panose="02020404030301010803" pitchFamily="18" charset="0"/>
            </a:endParaRPr>
          </a:p>
          <a:p>
            <a:endParaRPr lang="en-IN" sz="240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2" descr="Implementing Eureka Server. Is there such thing as Eureka server..? | by  Malinda Peiris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958" y="2047851"/>
            <a:ext cx="3696236" cy="18958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70" y="4597758"/>
            <a:ext cx="10329926" cy="1802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48000" y="504649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latin typeface="Garamond" panose="02020404030301010803" pitchFamily="18" charset="0"/>
              </a:rPr>
              <a:t>Discovery Service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11370" y="3786185"/>
            <a:ext cx="5460641" cy="695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latin typeface="Garamond" panose="02020404030301010803" pitchFamily="18" charset="0"/>
                <a:cs typeface="Times New Roman" pitchFamily="18" charset="0"/>
              </a:rPr>
              <a:t>Eureka Server Dashboard:</a:t>
            </a:r>
            <a:endParaRPr lang="en-IN" sz="24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814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20668"/>
            <a:ext cx="8610600" cy="1233153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Movie Service</a:t>
            </a: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324" r="644"/>
          <a:stretch/>
        </p:blipFill>
        <p:spPr>
          <a:xfrm>
            <a:off x="685802" y="1661375"/>
            <a:ext cx="10750638" cy="4738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9434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1497</TotalTime>
  <Words>376</Words>
  <Application>Microsoft Office PowerPoint</Application>
  <PresentationFormat>Widescreen</PresentationFormat>
  <Paragraphs>124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Century Gothic</vt:lpstr>
      <vt:lpstr>Garamond</vt:lpstr>
      <vt:lpstr>Times New Roman</vt:lpstr>
      <vt:lpstr>Vapor Trail</vt:lpstr>
      <vt:lpstr>                          MOVIEHUB –  THE Movie Application</vt:lpstr>
      <vt:lpstr>About Movie-HuB</vt:lpstr>
      <vt:lpstr>Architecture Diagram</vt:lpstr>
      <vt:lpstr>Flow Diagram-user</vt:lpstr>
      <vt:lpstr>Flow Diagram- Admin</vt:lpstr>
      <vt:lpstr>Tools And Technologies</vt:lpstr>
      <vt:lpstr>Micro-services</vt:lpstr>
      <vt:lpstr>PowerPoint Presentation</vt:lpstr>
      <vt:lpstr>Movie Service</vt:lpstr>
      <vt:lpstr>Movie Service</vt:lpstr>
      <vt:lpstr>Popular</vt:lpstr>
      <vt:lpstr>Trending</vt:lpstr>
      <vt:lpstr>View movie details</vt:lpstr>
      <vt:lpstr>Play movie</vt:lpstr>
      <vt:lpstr>User Registration</vt:lpstr>
      <vt:lpstr>USER Login</vt:lpstr>
      <vt:lpstr>User  home-page </vt:lpstr>
      <vt:lpstr>User Profile</vt:lpstr>
      <vt:lpstr>Edit user profile</vt:lpstr>
      <vt:lpstr>User Favorite</vt:lpstr>
      <vt:lpstr>Watch later</vt:lpstr>
      <vt:lpstr>User Recommendation</vt:lpstr>
      <vt:lpstr>User Logout</vt:lpstr>
      <vt:lpstr>Admin login</vt:lpstr>
      <vt:lpstr>Admin</vt:lpstr>
      <vt:lpstr>ADD MOVIE</vt:lpstr>
      <vt:lpstr>Delete movie</vt:lpstr>
      <vt:lpstr>update movie</vt:lpstr>
      <vt:lpstr>Admin Logout</vt:lpstr>
      <vt:lpstr>Movie-hub demo</vt:lpstr>
      <vt:lpstr>feature enhancement</vt:lpstr>
      <vt:lpstr>Questions…?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MOVIEHUB –  THE Movie Application</dc:title>
  <dc:creator>Microsoft account</dc:creator>
  <cp:lastModifiedBy>Microsoft account</cp:lastModifiedBy>
  <cp:revision>78</cp:revision>
  <dcterms:created xsi:type="dcterms:W3CDTF">2022-07-20T16:33:37Z</dcterms:created>
  <dcterms:modified xsi:type="dcterms:W3CDTF">2022-07-25T18:33:25Z</dcterms:modified>
</cp:coreProperties>
</file>